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1" r:id="rId6"/>
    <p:sldId id="260"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CC913F3-09C3-4D17-8920-D017324F6C63}" type="datetimeFigureOut">
              <a:rPr lang="ar-IQ" smtClean="0"/>
              <a:t>22/05/1442</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9CA94E5-1B2D-45E8-8675-5FA83C248CCB}"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9CA94E5-1B2D-45E8-8675-5FA83C248CCB}"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CC913F3-09C3-4D17-8920-D017324F6C63}" type="datetimeFigureOut">
              <a:rPr lang="ar-IQ" smtClean="0"/>
              <a:t>22/05/1442</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9CA94E5-1B2D-45E8-8675-5FA83C248CCB}"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2576" y="0"/>
            <a:ext cx="9756576" cy="6858000"/>
          </a:xfrm>
          <a:prstGeom prst="rect">
            <a:avLst/>
          </a:prstGeom>
        </p:spPr>
      </p:pic>
      <p:sp>
        <p:nvSpPr>
          <p:cNvPr id="2" name="Title 1"/>
          <p:cNvSpPr>
            <a:spLocks noGrp="1"/>
          </p:cNvSpPr>
          <p:nvPr>
            <p:ph type="ctrTitle"/>
          </p:nvPr>
        </p:nvSpPr>
        <p:spPr>
          <a:xfrm>
            <a:off x="1477888" y="-675456"/>
            <a:ext cx="8206680" cy="2952328"/>
          </a:xfrm>
        </p:spPr>
        <p:txBody>
          <a:bodyPr>
            <a:normAutofit/>
          </a:bodyPr>
          <a:lstStyle/>
          <a:p>
            <a:pPr algn="ctr"/>
            <a:r>
              <a:rPr lang="ar-IQ" sz="4000" dirty="0" smtClean="0">
                <a:solidFill>
                  <a:srgbClr val="C00000"/>
                </a:solidFill>
              </a:rPr>
              <a:t>جامعة بنها- كلية الآداب - قسم الإعلام</a:t>
            </a:r>
            <a:br>
              <a:rPr lang="ar-IQ" sz="4000" dirty="0" smtClean="0">
                <a:solidFill>
                  <a:srgbClr val="C00000"/>
                </a:solidFill>
              </a:rPr>
            </a:br>
            <a:r>
              <a:rPr lang="ar-IQ" sz="4000" dirty="0" smtClean="0">
                <a:solidFill>
                  <a:srgbClr val="C00000"/>
                </a:solidFill>
              </a:rPr>
              <a:t>الفرقة الرابعة – المادة: إخراج صحفى متقدم المحاضرة </a:t>
            </a:r>
            <a:r>
              <a:rPr lang="ar-IQ" sz="4000" dirty="0" smtClean="0">
                <a:solidFill>
                  <a:srgbClr val="C00000"/>
                </a:solidFill>
              </a:rPr>
              <a:t>الرابعة</a:t>
            </a:r>
            <a:endParaRPr lang="ar-IQ" sz="4000" dirty="0">
              <a:solidFill>
                <a:srgbClr val="C00000"/>
              </a:solidFill>
            </a:endParaRPr>
          </a:p>
        </p:txBody>
      </p:sp>
      <p:sp>
        <p:nvSpPr>
          <p:cNvPr id="3" name="Subtitle 2"/>
          <p:cNvSpPr>
            <a:spLocks noGrp="1"/>
          </p:cNvSpPr>
          <p:nvPr>
            <p:ph type="subTitle" idx="1"/>
          </p:nvPr>
        </p:nvSpPr>
        <p:spPr/>
        <p:txBody>
          <a:bodyPr>
            <a:normAutofit lnSpcReduction="10000"/>
          </a:bodyPr>
          <a:lstStyle/>
          <a:p>
            <a:r>
              <a:rPr lang="ar-IQ" sz="3600" dirty="0" smtClean="0">
                <a:solidFill>
                  <a:srgbClr val="FFFF00"/>
                </a:solidFill>
              </a:rPr>
              <a:t> إعداد:</a:t>
            </a:r>
          </a:p>
          <a:p>
            <a:r>
              <a:rPr lang="ar-IQ" sz="3600" dirty="0" smtClean="0">
                <a:solidFill>
                  <a:srgbClr val="FFFF00"/>
                </a:solidFill>
              </a:rPr>
              <a:t>الدكتور: فتحى ابراهيم</a:t>
            </a:r>
            <a:endParaRPr lang="ar-IQ" sz="3600" dirty="0">
              <a:solidFill>
                <a:srgbClr val="FFFF00"/>
              </a:solidFill>
            </a:endParaRPr>
          </a:p>
        </p:txBody>
      </p:sp>
    </p:spTree>
    <p:extLst>
      <p:ext uri="{BB962C8B-B14F-4D97-AF65-F5344CB8AC3E}">
        <p14:creationId xmlns:p14="http://schemas.microsoft.com/office/powerpoint/2010/main" val="394349279"/>
      </p:ext>
    </p:extLst>
  </p:cSld>
  <p:clrMapOvr>
    <a:masterClrMapping/>
  </p:clrMapOvr>
  <mc:AlternateContent xmlns:mc="http://schemas.openxmlformats.org/markup-compatibility/2006" xmlns:p14="http://schemas.microsoft.com/office/powerpoint/2010/main">
    <mc:Choice Requires="p14">
      <p:transition spd="slow" p14:dur="2000" advTm="12446"/>
    </mc:Choice>
    <mc:Fallback xmlns="">
      <p:transition spd="slow" advTm="1244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624736"/>
          </a:xfrm>
        </p:spPr>
        <p:txBody>
          <a:bodyPr>
            <a:noAutofit/>
          </a:bodyPr>
          <a:lstStyle/>
          <a:p>
            <a:r>
              <a:rPr lang="ar-EG" sz="4500" b="1" dirty="0"/>
              <a:t>أساليب تصميم الصفحات الداخلية</a:t>
            </a:r>
            <a:endParaRPr lang="en-US" sz="4500" b="1" dirty="0"/>
          </a:p>
          <a:p>
            <a:pPr lvl="1"/>
            <a:r>
              <a:rPr lang="ar-EG" sz="4500" b="1" u="sng" dirty="0"/>
              <a:t>أسلوب السور: </a:t>
            </a:r>
            <a:r>
              <a:rPr lang="en-US" sz="4500" b="1" u="sng" dirty="0"/>
              <a:t>Fence</a:t>
            </a:r>
            <a:endParaRPr lang="en-US" sz="4500" b="1" dirty="0"/>
          </a:p>
          <a:p>
            <a:pPr lvl="1"/>
            <a:r>
              <a:rPr lang="ar-EG" sz="4500" b="1" u="sng" dirty="0"/>
              <a:t>أسلوب الشريط الممتابع </a:t>
            </a:r>
            <a:r>
              <a:rPr lang="en-US" sz="4500" b="1" u="sng" dirty="0" err="1"/>
              <a:t>Picto</a:t>
            </a:r>
            <a:r>
              <a:rPr lang="en-US" sz="4500" b="1" u="sng" dirty="0"/>
              <a:t> - </a:t>
            </a:r>
            <a:r>
              <a:rPr lang="en-US" sz="4500" b="1" u="sng" dirty="0" err="1"/>
              <a:t>Sequance</a:t>
            </a:r>
            <a:endParaRPr lang="en-US" sz="4500" b="1" dirty="0"/>
          </a:p>
          <a:p>
            <a:pPr lvl="1"/>
            <a:r>
              <a:rPr lang="ar-EG" sz="4500" b="1" u="sng" dirty="0"/>
              <a:t>أسلوب التربيع أو الصليب </a:t>
            </a:r>
            <a:r>
              <a:rPr lang="en-US" sz="4500" b="1" u="sng" dirty="0"/>
              <a:t>Cross</a:t>
            </a:r>
            <a:endParaRPr lang="en-US" sz="4500" b="1" dirty="0"/>
          </a:p>
          <a:p>
            <a:pPr lvl="1"/>
            <a:r>
              <a:rPr lang="ar-EG" sz="4500" b="1" u="sng" dirty="0"/>
              <a:t>أسلوب الكتلة </a:t>
            </a:r>
            <a:r>
              <a:rPr lang="en-US" sz="4500" b="1" u="sng" dirty="0"/>
              <a:t>Block</a:t>
            </a:r>
            <a:endParaRPr lang="en-US" sz="4500" b="1" dirty="0"/>
          </a:p>
          <a:p>
            <a:pPr lvl="1"/>
            <a:r>
              <a:rPr lang="ar-EG" sz="4500" b="1" u="sng" dirty="0"/>
              <a:t>أسلوب القطاع (</a:t>
            </a:r>
            <a:r>
              <a:rPr lang="en-US" sz="4500" b="1" u="sng" dirty="0"/>
              <a:t>Panel</a:t>
            </a:r>
            <a:r>
              <a:rPr lang="ar-EG" sz="4500" b="1" u="sng" dirty="0"/>
              <a:t>) :</a:t>
            </a:r>
            <a:endParaRPr lang="en-US" sz="4500" b="1" dirty="0"/>
          </a:p>
          <a:p>
            <a:pPr lvl="1"/>
            <a:r>
              <a:rPr lang="ar-EG" sz="4500" b="1" u="sng" dirty="0"/>
              <a:t>أسلوب التعبير الفنى </a:t>
            </a:r>
            <a:r>
              <a:rPr lang="en-US" sz="4500" b="1" u="sng" dirty="0" err="1"/>
              <a:t>Artestic</a:t>
            </a:r>
            <a:r>
              <a:rPr lang="en-US" sz="4500" b="1" u="sng" dirty="0"/>
              <a:t> Expression</a:t>
            </a:r>
            <a:endParaRPr lang="en-US" sz="4500" b="1" dirty="0"/>
          </a:p>
          <a:p>
            <a:endParaRPr lang="en-US" sz="2800" b="1" dirty="0"/>
          </a:p>
        </p:txBody>
      </p:sp>
    </p:spTree>
    <p:extLst>
      <p:ext uri="{BB962C8B-B14F-4D97-AF65-F5344CB8AC3E}">
        <p14:creationId xmlns:p14="http://schemas.microsoft.com/office/powerpoint/2010/main" val="3960641039"/>
      </p:ext>
    </p:extLst>
  </p:cSld>
  <p:clrMapOvr>
    <a:masterClrMapping/>
  </p:clrMapOvr>
  <mc:AlternateContent xmlns:mc="http://schemas.openxmlformats.org/markup-compatibility/2006" xmlns:p14="http://schemas.microsoft.com/office/powerpoint/2010/main">
    <mc:Choice Requires="p14">
      <p:transition spd="slow" p14:dur="2000" advTm="13206"/>
    </mc:Choice>
    <mc:Fallback xmlns="">
      <p:transition spd="slow" advTm="1320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08712"/>
          </a:xfrm>
        </p:spPr>
        <p:txBody>
          <a:bodyPr>
            <a:normAutofit/>
          </a:bodyPr>
          <a:lstStyle/>
          <a:p>
            <a:r>
              <a:rPr lang="ar-EG" sz="2000" b="1" u="sng" dirty="0"/>
              <a:t>تصميم ماكيت الصفحات الداخلية </a:t>
            </a:r>
            <a:endParaRPr lang="en-US" sz="2000" b="1" dirty="0"/>
          </a:p>
          <a:p>
            <a:pPr lvl="0"/>
            <a:r>
              <a:rPr lang="ar-EG" sz="2800" dirty="0"/>
              <a:t>اختيار شكل محدد وثابت لترويسة صفحات المجلة الداخلية، ولا نقول رأس صفحة على غرار الحاصل فى الصحف، حيث قد لا تتقيد المجلة فى الغالب الأعم بوضع ترويستها فى الجزء العلوى من صفحاتها وبشكل أفقى ويمكن نشر الترويسة وبياناتها فى أسفل صفحات المجلة، وهو الإجراء الأعم – فى معظم المجلات العربية والأجنبية. </a:t>
            </a:r>
            <a:endParaRPr lang="en-US" sz="2800" b="1" dirty="0"/>
          </a:p>
          <a:p>
            <a:pPr lvl="0"/>
            <a:r>
              <a:rPr lang="ar-EG" sz="2800" dirty="0"/>
              <a:t>اختيار الشكل الثابت للترويسة ينبع اساساً من العناصر التى تتضمنها وأهمها اسم المجلة ورقم الصفحة وتاريخ الصدور وقد ينضم لهذه البيانات اسم الباب او القسم،  وقد يفصل اسم الباب بشعار مستقل فى موقع مختلف من صفحتى المجلة بعيداً عن الترويسة.</a:t>
            </a:r>
            <a:endParaRPr lang="en-US" sz="2800" b="1" dirty="0"/>
          </a:p>
          <a:p>
            <a:r>
              <a:rPr lang="ar-EG" sz="2800" dirty="0"/>
              <a:t>ويهمنا هنا الإشارة إلى ضرورة الحرص على تطبيق أسس التصميم بصرامة عند وضع الماكيت الأساسى الذى تسير عليه المجلة طالما قدر لها الصدور من حيث:</a:t>
            </a:r>
            <a:endParaRPr lang="en-US" sz="2800" b="1" dirty="0"/>
          </a:p>
          <a:p>
            <a:endParaRPr lang="en-US" sz="2800" dirty="0"/>
          </a:p>
        </p:txBody>
      </p:sp>
    </p:spTree>
    <p:extLst>
      <p:ext uri="{BB962C8B-B14F-4D97-AF65-F5344CB8AC3E}">
        <p14:creationId xmlns:p14="http://schemas.microsoft.com/office/powerpoint/2010/main" val="2577991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Autofit/>
          </a:bodyPr>
          <a:lstStyle/>
          <a:p>
            <a:pPr lvl="0"/>
            <a:r>
              <a:rPr lang="ar-EG" sz="3600" dirty="0"/>
              <a:t>التأكيد على الوحدة فى اختيار الحجم والشكل الثابت لأسلوب ترقيم الصفحات وكذلك الموقع الثابت للترقيم. </a:t>
            </a:r>
            <a:endParaRPr lang="en-US" sz="3600" b="1" dirty="0"/>
          </a:p>
          <a:p>
            <a:pPr lvl="0"/>
            <a:r>
              <a:rPr lang="ar-EG" sz="3600" dirty="0"/>
              <a:t>وهنا تفيد الدراسات التجريبية،  والاعداد " الصفرية" التجريبية للمجلة التى تعرض على مجموعات من الخبراء الأكاديميين والممارسين وكذلك جماعات ممثلة للقراء فى انتقاء اسلوب الترقيم وكذلك شكل الحرف الذى يستخدم فى كتابة المجلة المصغر وشعارها اللفظى أو البصرى المصغر والمتكرر بنفس مواصفاته فى كل صفحتين متقابلتين وعبر صفحات المجلة بالكامل. </a:t>
            </a:r>
            <a:endParaRPr lang="en-US" sz="3600" b="1" dirty="0"/>
          </a:p>
          <a:p>
            <a:endParaRPr lang="ar-YE" sz="3600" b="1" dirty="0">
              <a:solidFill>
                <a:srgbClr val="C00000"/>
              </a:solidFill>
            </a:endParaRPr>
          </a:p>
        </p:txBody>
      </p:sp>
    </p:spTree>
    <p:extLst>
      <p:ext uri="{BB962C8B-B14F-4D97-AF65-F5344CB8AC3E}">
        <p14:creationId xmlns:p14="http://schemas.microsoft.com/office/powerpoint/2010/main" val="453553526"/>
      </p:ext>
    </p:extLst>
  </p:cSld>
  <p:clrMapOvr>
    <a:masterClrMapping/>
  </p:clrMapOvr>
  <mc:AlternateContent xmlns:mc="http://schemas.openxmlformats.org/markup-compatibility/2006" xmlns:p14="http://schemas.microsoft.com/office/powerpoint/2010/main">
    <mc:Choice Requires="p14">
      <p:transition spd="slow" p14:dur="2000" advTm="100"/>
    </mc:Choice>
    <mc:Fallback xmlns="">
      <p:transition spd="slow" advTm="1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5865515"/>
          </a:xfrm>
        </p:spPr>
        <p:txBody>
          <a:bodyPr>
            <a:noAutofit/>
          </a:bodyPr>
          <a:lstStyle/>
          <a:p>
            <a:pPr lvl="0"/>
            <a:r>
              <a:rPr lang="ar-EG" sz="4400" dirty="0"/>
              <a:t>وفى هذه النقطة قد يأتى سطر بيانات صفحتى المجلة فى الجزء السفلى الأخير منها، وبشكل أفقى، وقد يحتل موقعه فى الهوامش اليمنى واليسرى من الصفحات بشكل رأسى فى الجزء الأسفل أو الأعلى من الصفحات، وأحياناً يأتى هذا السطر بطريقة رأسية فى منتصف الهامش اليمين واليسار من الصفحات</a:t>
            </a:r>
            <a:endParaRPr lang="en-US" sz="4400" dirty="0"/>
          </a:p>
          <a:p>
            <a:endParaRPr lang="en-US" sz="4400" dirty="0"/>
          </a:p>
        </p:txBody>
      </p:sp>
    </p:spTree>
    <p:extLst>
      <p:ext uri="{BB962C8B-B14F-4D97-AF65-F5344CB8AC3E}">
        <p14:creationId xmlns:p14="http://schemas.microsoft.com/office/powerpoint/2010/main" val="3978343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txBody>
          <a:bodyPr>
            <a:noAutofit/>
          </a:bodyPr>
          <a:lstStyle/>
          <a:p>
            <a:pPr lvl="0"/>
            <a:r>
              <a:rPr lang="ar-EG" sz="2800" dirty="0"/>
              <a:t>كما تفعل مجلة "كل الأسرة " الإماراتية النسائية المتخصصة على سبيل المثال، وقد يأتى السطر بصورته الأفقية أعلى صفحتى المجلة أو فى أركانها العلوية أقصى اليمين واليسار.</a:t>
            </a:r>
            <a:endParaRPr lang="en-US" sz="2800" b="1" dirty="0"/>
          </a:p>
          <a:p>
            <a:pPr lvl="0"/>
            <a:r>
              <a:rPr lang="ar-EG" sz="2800" dirty="0"/>
              <a:t>ومن غير المرغوب فيه وضع سطر البيانات فى قلب الصفحات أو فى هوامشه الداخلية حيث موضع طى المجلة وتدبيسها الذى قد يصعب معه مهمة قراءة هذا السطر.</a:t>
            </a:r>
            <a:endParaRPr lang="en-US" sz="2800" b="1" dirty="0"/>
          </a:p>
          <a:p>
            <a:pPr lvl="0"/>
            <a:r>
              <a:rPr lang="ar-EG" sz="2800" dirty="0"/>
              <a:t>يجب الالتزام بشكل موحد للأبناط وأشكال الحروف والأرقام والشعارات المستخدمة لإبراز هوية إخراج ية للمجلة عبر كل </a:t>
            </a:r>
            <a:r>
              <a:rPr lang="ar-EG" sz="2800" dirty="0" smtClean="0"/>
              <a:t>صفحاتها</a:t>
            </a:r>
            <a:endParaRPr lang="ar-IQ" sz="2800" dirty="0" smtClean="0"/>
          </a:p>
          <a:p>
            <a:pPr algn="ctr"/>
            <a:r>
              <a:rPr lang="ar-IQ" sz="2800" dirty="0">
                <a:solidFill>
                  <a:srgbClr val="C00000"/>
                </a:solidFill>
              </a:rPr>
              <a:t>وإلى اللقاء فى محاضرة أخرى </a:t>
            </a:r>
          </a:p>
          <a:p>
            <a:pPr algn="l"/>
            <a:r>
              <a:rPr lang="ar-IQ" sz="2800" dirty="0">
                <a:solidFill>
                  <a:srgbClr val="C00000"/>
                </a:solidFill>
              </a:rPr>
              <a:t>خالص تحياتى</a:t>
            </a:r>
          </a:p>
          <a:p>
            <a:pPr lvl="0"/>
            <a:endParaRPr lang="en-US" sz="2800" b="1" dirty="0"/>
          </a:p>
        </p:txBody>
      </p:sp>
    </p:spTree>
    <p:extLst>
      <p:ext uri="{BB962C8B-B14F-4D97-AF65-F5344CB8AC3E}">
        <p14:creationId xmlns:p14="http://schemas.microsoft.com/office/powerpoint/2010/main" val="7979417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416</TotalTime>
  <Words>376</Words>
  <Application>Microsoft Office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جامعة بنها- كلية الآداب - قسم الإعلام الفرقة الرابعة – المادة: إخراج صحفى متقدم المحاضرة الرابعة</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الآداب - قسم الإعلام- شعبة الصحافة الفرقة الثالثة  مادة التدريبات الصحفية</dc:title>
  <dc:creator>hi</dc:creator>
  <cp:lastModifiedBy>hi</cp:lastModifiedBy>
  <cp:revision>79</cp:revision>
  <dcterms:created xsi:type="dcterms:W3CDTF">2020-03-17T06:10:57Z</dcterms:created>
  <dcterms:modified xsi:type="dcterms:W3CDTF">2021-01-05T00:58:59Z</dcterms:modified>
</cp:coreProperties>
</file>